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7" r:id="rId2"/>
    <p:sldId id="259" r:id="rId3"/>
    <p:sldId id="269" r:id="rId4"/>
    <p:sldId id="260" r:id="rId5"/>
    <p:sldId id="272" r:id="rId6"/>
    <p:sldId id="271" r:id="rId7"/>
    <p:sldId id="265" r:id="rId8"/>
    <p:sldId id="274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10"/>
  </p:normalViewPr>
  <p:slideViewPr>
    <p:cSldViewPr snapToGrid="0" snapToObjects="1">
      <p:cViewPr>
        <p:scale>
          <a:sx n="151" d="100"/>
          <a:sy n="151" d="100"/>
        </p:scale>
        <p:origin x="45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6915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044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92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2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0" y="1468120"/>
            <a:ext cx="3200400" cy="3200400"/>
          </a:xfrm>
          <a:prstGeom prst="ellipse">
            <a:avLst/>
          </a:prstGeom>
          <a:solidFill>
            <a:srgbClr val="7C3AED">
              <a:alpha val="20000"/>
            </a:srgbClr>
          </a:solidFill>
          <a:ln w="19050">
            <a:solidFill>
              <a:srgbClr val="A78BF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20700" y="499872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Smart PSA Oxygen Generator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457200" y="148640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Standard — WiFi-Connected · 6-Parameter Real-Time Monitoring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476517" y="2141950"/>
            <a:ext cx="6583680" cy="365760"/>
          </a:xfrm>
          <a:prstGeom prst="rect">
            <a:avLst/>
          </a:prstGeom>
          <a:solidFill>
            <a:srgbClr val="1A5276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22237" y="2141950"/>
            <a:ext cx="6492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7 LPM  /  90% Purity  /  1.5 bar Discharge Pressure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76517" y="2562574"/>
            <a:ext cx="6583680" cy="365760"/>
          </a:xfrm>
          <a:prstGeom prst="rect">
            <a:avLst/>
          </a:prstGeom>
          <a:solidFill>
            <a:srgbClr val="7C3AED"/>
          </a:solidFill>
          <a:ln w="6350">
            <a:solidFill>
              <a:srgbClr val="A78BF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2237" y="2562574"/>
            <a:ext cx="6492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📶  Built-in WiFi per unit — remote access, Web, App Monitoring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76517" y="2983198"/>
            <a:ext cx="6583680" cy="365760"/>
          </a:xfrm>
          <a:prstGeom prst="rect">
            <a:avLst/>
          </a:prstGeom>
          <a:solidFill>
            <a:srgbClr val="1A5276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2237" y="2983198"/>
            <a:ext cx="6492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6-Parameter live monitoring: Purity · Flow · Pressure · Temperature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476517" y="3403822"/>
            <a:ext cx="6583680" cy="365760"/>
          </a:xfrm>
          <a:prstGeom prst="rect">
            <a:avLst/>
          </a:prstGeom>
          <a:solidFill>
            <a:srgbClr val="1A5276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2237" y="3403822"/>
            <a:ext cx="6492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Configurable alerts · Trend graphs · CSV export · Cloud optional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76517" y="3824446"/>
            <a:ext cx="6583680" cy="365760"/>
          </a:xfrm>
          <a:prstGeom prst="rect">
            <a:avLst/>
          </a:prstGeom>
          <a:solidFill>
            <a:srgbClr val="1A5276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22237" y="3824446"/>
            <a:ext cx="6492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Standard Boost expansion → up to 35 LPM · Each unit independently monitored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57200" y="4602988"/>
            <a:ext cx="8229600" cy="47548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602988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Contact Us Today  |  Start Your Smart Aquaculture Journey</a:t>
            </a:r>
            <a:endParaRPr lang="en-US" sz="1600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E2A09865-8698-47FC-9AFD-2DEB3FB8A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438" y="1947651"/>
            <a:ext cx="1700596" cy="25496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65760" cy="91440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45720"/>
            <a:ext cx="8412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Oxygen Supply Determines Life &amp; Death in Fish Farming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5760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OXYGEN MANAGEMENT IS CRITICAL IN AQUACULTURE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8595360" cy="6858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20040" y="1005840"/>
            <a:ext cx="8412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below 4 mg/L → Fish stress &amp; stunted growth  |  DO below 2 mg/L → Acute mass mortality risk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274320" y="1828800"/>
            <a:ext cx="2743200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828800"/>
            <a:ext cx="2743200" cy="109728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" y="195681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💀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1005840" y="20116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Mass Mortality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11480" y="2743200"/>
            <a:ext cx="2468880" cy="41148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274320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 Cause of Farm Loss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11480" y="3246120"/>
            <a:ext cx="2468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O₂ failure → total stock loss within hours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Irreversible economic damage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loss: $50K–$500K per incident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154680" y="1828800"/>
            <a:ext cx="2743200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154680" y="1828800"/>
            <a:ext cx="2743200" cy="10972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46120" y="195681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📉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3886200" y="20116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Growth Impairment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291840" y="2743200"/>
            <a:ext cx="2468880" cy="41148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91840" y="274320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drop → Growth rate –30%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291840" y="3246120"/>
            <a:ext cx="2468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DO reduces feed intake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Weakens immunity, raises disease risk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&amp; product quality both decline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035040" y="1828800"/>
            <a:ext cx="2743200" cy="3063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035040" y="1828800"/>
            <a:ext cx="2743200" cy="109728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0" y="195681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💸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766560" y="20116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7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Soaring Op-Costs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172200" y="2743200"/>
            <a:ext cx="2468880" cy="411480"/>
          </a:xfrm>
          <a:prstGeom prst="rect">
            <a:avLst/>
          </a:prstGeom>
          <a:solidFill>
            <a:srgbClr val="1A5276"/>
          </a:solidFill>
          <a:ln w="12700">
            <a:solidFill>
              <a:srgbClr val="1A527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172200" y="274320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 O₂ dependency costs surge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172200" y="3246120"/>
            <a:ext cx="2468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disruption risk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Rising transport &amp; storage costs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uncertainty year-round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74320" y="4846320"/>
            <a:ext cx="8595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on-site PSA Oxygen Generator with built-in WiFi monitoring fundamentally solves all of these challenges.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92024" cy="5143500"/>
          </a:xfrm>
          <a:prstGeom prst="rect">
            <a:avLst/>
          </a:prstGeom>
          <a:solidFill>
            <a:srgbClr val="0D2B5C"/>
          </a:solidFill>
          <a:ln w="12700">
            <a:solidFill>
              <a:srgbClr val="0D2B5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92024" y="388613"/>
            <a:ext cx="8929116" cy="37719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88036" y="76294"/>
            <a:ext cx="34290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We pursue the true value of oxygen.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515100" y="54864"/>
            <a:ext cx="2400300" cy="2400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825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 Technology</a:t>
            </a:r>
            <a:endParaRPr lang="en-US" sz="825" dirty="0"/>
          </a:p>
        </p:txBody>
      </p:sp>
      <p:sp>
        <p:nvSpPr>
          <p:cNvPr id="8" name="Shape 5"/>
          <p:cNvSpPr/>
          <p:nvPr/>
        </p:nvSpPr>
        <p:spPr>
          <a:xfrm>
            <a:off x="288036" y="456621"/>
            <a:ext cx="4937760" cy="515768"/>
          </a:xfrm>
          <a:prstGeom prst="rect">
            <a:avLst/>
          </a:prstGeom>
          <a:solidFill>
            <a:srgbClr val="F5F7FA"/>
          </a:solidFill>
          <a:ln w="12700">
            <a:solidFill>
              <a:srgbClr val="C5D4E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77190" y="484053"/>
            <a:ext cx="480060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75" b="1" dirty="0">
                <a:solidFill>
                  <a:srgbClr val="0D2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PSA High-Purity Oxygen Concentrator</a:t>
            </a:r>
            <a:endParaRPr lang="en-US" sz="1275" dirty="0"/>
          </a:p>
        </p:txBody>
      </p:sp>
      <p:sp>
        <p:nvSpPr>
          <p:cNvPr id="10" name="Text 7"/>
          <p:cNvSpPr/>
          <p:nvPr/>
        </p:nvSpPr>
        <p:spPr>
          <a:xfrm>
            <a:off x="377190" y="751515"/>
            <a:ext cx="24003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297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Model: O2MOS-7LC-K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2948940" y="751515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000" i="1" dirty="0">
                <a:solidFill>
                  <a:srgbClr val="0083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Management System Compatible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288036" y="1137845"/>
            <a:ext cx="4937760" cy="751818"/>
          </a:xfrm>
          <a:prstGeom prst="rect">
            <a:avLst/>
          </a:prstGeom>
          <a:solidFill>
            <a:srgbClr val="E8F0FA"/>
          </a:solidFill>
          <a:ln w="12700">
            <a:solidFill>
              <a:srgbClr val="C5D4E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77190" y="986969"/>
            <a:ext cx="2743200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dirty="0">
                <a:solidFill>
                  <a:srgbClr val="1A4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Overview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370046" y="1180137"/>
            <a:ext cx="4786884" cy="4251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only electricity, this unit separates and produces oxygen at concentrations of </a:t>
            </a:r>
            <a:r>
              <a:rPr lang="en-US" sz="1000" b="1" dirty="0">
                <a:solidFill>
                  <a:srgbClr val="2979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90% or higher</a:t>
            </a: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from ambient air (21% O2) via </a:t>
            </a:r>
            <a:r>
              <a:rPr lang="en-US" sz="1000" b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PSA (Pressure Swing Adsorption)</a:t>
            </a: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technology. Performance and status are monitored digitally in real time. Remote control via internet and predictive maintenance are supported.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335524" y="479196"/>
            <a:ext cx="3579876" cy="4466087"/>
          </a:xfrm>
          <a:prstGeom prst="rect">
            <a:avLst/>
          </a:prstGeom>
          <a:solidFill>
            <a:srgbClr val="F5F7FA"/>
          </a:solidFill>
          <a:ln w="12700">
            <a:solidFill>
              <a:srgbClr val="C5D4E8"/>
            </a:solidFill>
            <a:prstDash val="solid"/>
          </a:ln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26019" y="708618"/>
            <a:ext cx="2537460" cy="4080510"/>
          </a:xfrm>
          <a:prstGeom prst="rect">
            <a:avLst/>
          </a:prstGeom>
        </p:spPr>
      </p:pic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967539"/>
              </p:ext>
            </p:extLst>
          </p:nvPr>
        </p:nvGraphicFramePr>
        <p:xfrm>
          <a:off x="288036" y="2075973"/>
          <a:ext cx="4937760" cy="2869311"/>
        </p:xfrm>
        <a:graphic>
          <a:graphicData uri="http://schemas.openxmlformats.org/drawingml/2006/table">
            <a:tbl>
              <a:tblPr/>
              <a:tblGrid>
                <a:gridCol w="1440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9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8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716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Parameter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Specification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A8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 / Features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 Name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Smart High-Purity Oxygen Concentrator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60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Remote Management System Compatible</a:t>
                      </a: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O2MOS-7LC-K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O₂ Flow / Concentration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LPM / ≥ 90%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60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No-load flow (initial set): 9 LPM standard</a:t>
                      </a: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 Monitoring — Standard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Process pressure / Supply pressure / Operating temperature / Voltage status / O₂ flow rate / O₂ concentration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 Monitoring — Option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Digital O₂ flow rate / O₂ concentration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O₂ Supply Pressure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Max. 1.3 bar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O₂ Outlet Connection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mm one-touch fitting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60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Polyurethane tube standard</a:t>
                      </a: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Front Panel Display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Controller monitor / Power switch / Discharge pressure gauge / O₂ flow gauge / O₂ outlet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89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Power Consumption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Avg. ≤ 480 W  (220 VAC / 60 Hz)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60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3C × 0.75 mm² / 2 m / grounding plug</a:t>
                      </a: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Dimensions (W×D×H) / Weight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355 × 375 × 578 mm / 27 kg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60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Height includes rubber feet</a:t>
                      </a: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Enclosure Material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Body frame: Steel   |   Case body: Aluminum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600" i="1" dirty="0">
                          <a:solidFill>
                            <a:srgbClr val="8595A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Beige powder coating</a:t>
                      </a: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700" b="1" dirty="0">
                          <a:solidFill>
                            <a:srgbClr val="0D2B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Operating Temperature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700" dirty="0">
                          <a:solidFill>
                            <a:srgbClr val="2D374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 operating: 0 °C – 40 °C</a:t>
                      </a:r>
                      <a:endParaRPr lang="en-US" sz="7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34290" marB="34290" anchor="ctr">
                    <a:lnL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5D4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4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1" name="Shape 16"/>
          <p:cNvSpPr/>
          <p:nvPr/>
        </p:nvSpPr>
        <p:spPr>
          <a:xfrm>
            <a:off x="288036" y="1870805"/>
            <a:ext cx="1179576" cy="164592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315468" y="1874234"/>
            <a:ext cx="1124712" cy="1577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PSA Technology</a:t>
            </a:r>
            <a:endParaRPr lang="en-US" sz="800" dirty="0"/>
          </a:p>
        </p:txBody>
      </p:sp>
      <p:sp>
        <p:nvSpPr>
          <p:cNvPr id="23" name="Shape 18"/>
          <p:cNvSpPr/>
          <p:nvPr/>
        </p:nvSpPr>
        <p:spPr>
          <a:xfrm>
            <a:off x="1536192" y="1870805"/>
            <a:ext cx="1179576" cy="164592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1563624" y="1874234"/>
            <a:ext cx="1124712" cy="1577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📡  Remote Monitoring</a:t>
            </a:r>
            <a:endParaRPr lang="en-US" sz="800" dirty="0"/>
          </a:p>
        </p:txBody>
      </p:sp>
      <p:sp>
        <p:nvSpPr>
          <p:cNvPr id="25" name="Shape 20"/>
          <p:cNvSpPr/>
          <p:nvPr/>
        </p:nvSpPr>
        <p:spPr>
          <a:xfrm>
            <a:off x="2784348" y="1870805"/>
            <a:ext cx="1179576" cy="164592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2811780" y="1874234"/>
            <a:ext cx="1124712" cy="1577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🔬  ≥ 90% Purity</a:t>
            </a:r>
            <a:endParaRPr lang="en-US" sz="800" dirty="0"/>
          </a:p>
        </p:txBody>
      </p:sp>
      <p:sp>
        <p:nvSpPr>
          <p:cNvPr id="27" name="Shape 22"/>
          <p:cNvSpPr/>
          <p:nvPr/>
        </p:nvSpPr>
        <p:spPr>
          <a:xfrm>
            <a:off x="4032504" y="1870805"/>
            <a:ext cx="1179576" cy="164592"/>
          </a:xfrm>
          <a:prstGeom prst="rect">
            <a:avLst/>
          </a:prstGeom>
          <a:solidFill>
            <a:srgbClr val="2979C8"/>
          </a:solidFill>
          <a:ln w="12700">
            <a:solidFill>
              <a:srgbClr val="2979C8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4059936" y="1874234"/>
            <a:ext cx="1124712" cy="1577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🛡  Predictive Maintenance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177435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65760" cy="9144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45720"/>
            <a:ext cx="8412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Key Monitored Parameters — Why Every One Matters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5760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Time Monitoring &amp; Control 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89230" y="1005840"/>
            <a:ext cx="3798570" cy="3394710"/>
          </a:xfrm>
          <a:prstGeom prst="rect">
            <a:avLst/>
          </a:prstGeom>
          <a:solidFill>
            <a:srgbClr val="0A2342"/>
          </a:solidFill>
          <a:ln w="12700">
            <a:solidFill>
              <a:srgbClr val="0D9488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" y="1311910"/>
            <a:ext cx="27432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4B8A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Real Time Monitoring &amp; Control </a:t>
            </a:r>
            <a:endParaRPr lang="en-US" sz="1300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77834C01-1C67-4C43-917B-28C175B60213}"/>
              </a:ext>
            </a:extLst>
          </p:cNvPr>
          <p:cNvSpPr txBox="1">
            <a:spLocks/>
          </p:cNvSpPr>
          <p:nvPr/>
        </p:nvSpPr>
        <p:spPr>
          <a:xfrm>
            <a:off x="4044950" y="1005840"/>
            <a:ext cx="4934618" cy="2209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ko-KR" sz="1400" dirty="0"/>
              <a:t>• Remote monitoring of oxygen purity </a:t>
            </a:r>
            <a:r>
              <a:rPr lang="ko-KR" altLang="en-US" sz="1400" dirty="0"/>
              <a:t> → </a:t>
            </a:r>
            <a:r>
              <a:rPr lang="en-US" altLang="ko-KR" sz="1400" dirty="0"/>
              <a:t>Quality Control</a:t>
            </a:r>
            <a:endParaRPr lang="ko-KR" altLang="en-US" sz="1400" dirty="0"/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ko-KR" sz="1400" dirty="0"/>
              <a:t>• Real-Time Oxygen Flow Monitoring → Ensures Stable Oxygen Supply</a:t>
            </a:r>
            <a:endParaRPr lang="ko-KR" altLang="en-US" sz="1400" dirty="0"/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ko-KR" sz="1400" dirty="0"/>
              <a:t>• Discharge Pressure Monitoring → Early Fault Detection</a:t>
            </a: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ko-KR" sz="1400" dirty="0"/>
              <a:t>• Temperature</a:t>
            </a:r>
            <a:r>
              <a:rPr lang="ko-KR" altLang="en-US" sz="1400" dirty="0"/>
              <a:t> </a:t>
            </a:r>
            <a:r>
              <a:rPr lang="en-US" altLang="ko-KR" sz="1400" dirty="0"/>
              <a:t>of PSA Oxygen Generator </a:t>
            </a: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ko-KR" sz="1400" dirty="0"/>
              <a:t>• Process Pressure of Oxygen Generator</a:t>
            </a: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ko-KR" sz="1400" dirty="0"/>
              <a:t>• Total Operation Time </a:t>
            </a: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en-US" altLang="ko-KR" sz="1400" dirty="0"/>
              <a:t>• Current Voltage Status </a:t>
            </a:r>
            <a:endParaRPr lang="ko-KR" altLang="en-US" sz="1400" dirty="0"/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dirty="0"/>
              <a:t>→ </a:t>
            </a:r>
            <a:r>
              <a:rPr lang="en-US" altLang="ko-KR" sz="1400" dirty="0"/>
              <a:t>Smart Oxygen Monitoring System</a:t>
            </a:r>
            <a:endParaRPr lang="ko-KR" altLang="en-US" sz="14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5A2BC9-8712-4D89-AF30-1662259A5E23}"/>
              </a:ext>
            </a:extLst>
          </p:cNvPr>
          <p:cNvSpPr txBox="1"/>
          <p:nvPr/>
        </p:nvSpPr>
        <p:spPr>
          <a:xfrm>
            <a:off x="189230" y="4450248"/>
            <a:ext cx="84963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/>
              <a:t>Conventional oxygen generators only produce oxygen. O2MOS manages oxygen production and its operating status in real time.</a:t>
            </a:r>
            <a:endParaRPr lang="en-US" altLang="ko-KR" sz="1600" dirty="0"/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460C2716-7D91-4EDF-9042-CE9F6A1038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0381"/>
          <a:stretch/>
        </p:blipFill>
        <p:spPr>
          <a:xfrm>
            <a:off x="270708" y="2364238"/>
            <a:ext cx="999883" cy="1279881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BE374254-21AC-4A5C-A70D-3B2FE87164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442" r="591"/>
          <a:stretch/>
        </p:blipFill>
        <p:spPr>
          <a:xfrm>
            <a:off x="2865231" y="2364238"/>
            <a:ext cx="915702" cy="1279881"/>
          </a:xfrm>
          <a:prstGeom prst="rect">
            <a:avLst/>
          </a:prstGeom>
        </p:spPr>
      </p:pic>
      <p:pic>
        <p:nvPicPr>
          <p:cNvPr id="52" name="Image 1" descr="preencoded.png">
            <a:extLst>
              <a:ext uri="{FF2B5EF4-FFF2-40B4-BE49-F238E27FC236}">
                <a16:creationId xmlns:a16="http://schemas.microsoft.com/office/drawing/2014/main" id="{173A94B7-7B9D-455F-8A7F-D76662D438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51448" y="2062719"/>
            <a:ext cx="1223951" cy="1968246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BE3ECBE-8147-44B6-ADE5-FD7EB13449E4}"/>
              </a:ext>
            </a:extLst>
          </p:cNvPr>
          <p:cNvSpPr txBox="1"/>
          <p:nvPr/>
        </p:nvSpPr>
        <p:spPr>
          <a:xfrm>
            <a:off x="390473" y="2552685"/>
            <a:ext cx="478000" cy="1948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Gateway</a:t>
            </a:r>
            <a:endParaRPr lang="ko-KR" altLang="en-US" sz="12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1674592-CB9A-443D-8A73-6A388FCC6C42}"/>
              </a:ext>
            </a:extLst>
          </p:cNvPr>
          <p:cNvSpPr txBox="1"/>
          <p:nvPr/>
        </p:nvSpPr>
        <p:spPr>
          <a:xfrm>
            <a:off x="2968026" y="2348329"/>
            <a:ext cx="915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Tank w/ dissolved Oxygen</a:t>
            </a:r>
            <a:endParaRPr lang="ko-KR" altLang="en-US" sz="1200" dirty="0"/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D791E343-C093-458E-91CA-AD5551BCBCC3}"/>
              </a:ext>
            </a:extLst>
          </p:cNvPr>
          <p:cNvCxnSpPr/>
          <p:nvPr/>
        </p:nvCxnSpPr>
        <p:spPr>
          <a:xfrm>
            <a:off x="1302341" y="3079750"/>
            <a:ext cx="266109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F119FAEE-90C7-477F-B83F-F80B7E20A482}"/>
              </a:ext>
            </a:extLst>
          </p:cNvPr>
          <p:cNvCxnSpPr/>
          <p:nvPr/>
        </p:nvCxnSpPr>
        <p:spPr>
          <a:xfrm>
            <a:off x="2542344" y="3079750"/>
            <a:ext cx="266109" cy="0"/>
          </a:xfrm>
          <a:prstGeom prst="straightConnector1">
            <a:avLst/>
          </a:prstGeom>
          <a:ln w="28575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6">
            <a:extLst>
              <a:ext uri="{FF2B5EF4-FFF2-40B4-BE49-F238E27FC236}">
                <a16:creationId xmlns:a16="http://schemas.microsoft.com/office/drawing/2014/main" id="{686903EE-1E67-4761-B3E3-7CA9BE3EC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806308"/>
              </p:ext>
            </p:extLst>
          </p:nvPr>
        </p:nvGraphicFramePr>
        <p:xfrm>
          <a:off x="4572000" y="1311859"/>
          <a:ext cx="4444652" cy="3310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544">
                  <a:extLst>
                    <a:ext uri="{9D8B030D-6E8A-4147-A177-3AD203B41FA5}">
                      <a16:colId xmlns:a16="http://schemas.microsoft.com/office/drawing/2014/main" val="631065662"/>
                    </a:ext>
                  </a:extLst>
                </a:gridCol>
                <a:gridCol w="3052108">
                  <a:extLst>
                    <a:ext uri="{9D8B030D-6E8A-4147-A177-3AD203B41FA5}">
                      <a16:colId xmlns:a16="http://schemas.microsoft.com/office/drawing/2014/main" val="723898511"/>
                    </a:ext>
                  </a:extLst>
                </a:gridCol>
              </a:tblGrid>
              <a:tr h="34674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Smart Oxygen Supply Rack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Standard configuration (6 units)</a:t>
                      </a:r>
                      <a:endParaRPr lang="ko-KR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80405"/>
                  </a:ext>
                </a:extLst>
              </a:tr>
              <a:tr h="50678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rgbClr val="0A3D62"/>
                          </a:solidFill>
                        </a:rPr>
                        <a:t>Multiple PSA Generators in Parallel</a:t>
                      </a:r>
                      <a:endParaRPr lang="en-US" altLang="ko-K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Up to 6 units (42 LPM)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Individual Oxygen Generator Performance &amp; Operation Monitoring</a:t>
                      </a:r>
                      <a:endParaRPr lang="ko-KR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323755"/>
                  </a:ext>
                </a:extLst>
              </a:tr>
              <a:tr h="50678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Pressure Booster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i="1" dirty="0"/>
                        <a:t>For use with pressures above 1.5 bar</a:t>
                      </a:r>
                      <a:endParaRPr lang="en-US" altLang="ko-KR" sz="11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Integrated monitoring of flow, oxygen purity, and pressure</a:t>
                      </a:r>
                      <a:endParaRPr lang="ko-KR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124957"/>
                  </a:ext>
                </a:extLst>
              </a:tr>
              <a:tr h="50678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Smart Monitor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Integrated management of system operating status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System operation history check</a:t>
                      </a:r>
                      <a:endParaRPr lang="ko-KR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316653"/>
                  </a:ext>
                </a:extLst>
              </a:tr>
              <a:tr h="50678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Gateway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Remote monitoring of system status</a:t>
                      </a:r>
                    </a:p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Remote management shared with customer service</a:t>
                      </a:r>
                      <a:endParaRPr lang="ko-KR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868304"/>
                  </a:ext>
                </a:extLst>
              </a:tr>
              <a:tr h="50678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/>
                        <a:t>NEO2 Program</a:t>
                      </a:r>
                      <a:endParaRPr lang="ko-KR" alt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dirty="0"/>
                        <a:t>Remote monitoring, fault analysis, and field issue resolution</a:t>
                      </a:r>
                      <a:endParaRPr lang="ko-KR" alt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770702"/>
                  </a:ext>
                </a:extLst>
              </a:tr>
            </a:tbl>
          </a:graphicData>
        </a:graphic>
      </p:graphicFrame>
      <p:pic>
        <p:nvPicPr>
          <p:cNvPr id="4" name="그림 3">
            <a:extLst>
              <a:ext uri="{FF2B5EF4-FFF2-40B4-BE49-F238E27FC236}">
                <a16:creationId xmlns:a16="http://schemas.microsoft.com/office/drawing/2014/main" id="{5208E853-21D9-41AA-B209-50948C640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71" y="1325726"/>
            <a:ext cx="4396098" cy="3297074"/>
          </a:xfrm>
          <a:prstGeom prst="rect">
            <a:avLst/>
          </a:prstGeom>
        </p:spPr>
      </p:pic>
      <p:sp>
        <p:nvSpPr>
          <p:cNvPr id="5" name="Shape 0">
            <a:extLst>
              <a:ext uri="{FF2B5EF4-FFF2-40B4-BE49-F238E27FC236}">
                <a16:creationId xmlns:a16="http://schemas.microsoft.com/office/drawing/2014/main" id="{74EE1421-B13A-46D9-A0A0-CEF9F5738134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3D62"/>
          </a:solidFill>
          <a:ln w="12700">
            <a:solidFill>
              <a:srgbClr val="0A3D62"/>
            </a:solidFill>
            <a:prstDash val="solid"/>
          </a:ln>
        </p:spPr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BFB7761E-A076-48C6-99AD-AFAD5325BA16}"/>
              </a:ext>
            </a:extLst>
          </p:cNvPr>
          <p:cNvSpPr/>
          <p:nvPr/>
        </p:nvSpPr>
        <p:spPr>
          <a:xfrm>
            <a:off x="45720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Smart Oxygen Generator System— Large-Scale</a:t>
            </a:r>
            <a:endParaRPr lang="en-US" sz="2400" dirty="0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6C2E60A5-7052-480A-A7E9-3561E0986A81}"/>
              </a:ext>
            </a:extLst>
          </p:cNvPr>
          <p:cNvSpPr/>
          <p:nvPr/>
        </p:nvSpPr>
        <p:spPr>
          <a:xfrm>
            <a:off x="0" y="0"/>
            <a:ext cx="365760" cy="9144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637117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65760" cy="9144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45720"/>
            <a:ext cx="8412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Our Differentiation — World-Class WiFi Smart Monitoring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5760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STAND APART: BUILT-IN WIFI + 6-PARAMETER LIVE MONITORING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28600" y="1005840"/>
            <a:ext cx="3977640" cy="4005072"/>
          </a:xfrm>
          <a:prstGeom prst="rect">
            <a:avLst/>
          </a:prstGeom>
          <a:solidFill>
            <a:srgbClr val="1A5276"/>
          </a:solidFill>
          <a:ln w="10160">
            <a:solidFill>
              <a:srgbClr val="0D9488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20040" y="105156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4B8A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Competitor Comparison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3794760" cy="30175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463040"/>
            <a:ext cx="21945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578608" y="1463040"/>
            <a:ext cx="6400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18688" y="1463040"/>
            <a:ext cx="80467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20040" y="1792224"/>
            <a:ext cx="3794760" cy="338328"/>
          </a:xfrm>
          <a:prstGeom prst="rect">
            <a:avLst/>
          </a:prstGeom>
          <a:solidFill>
            <a:srgbClr val="162F55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1792224"/>
            <a:ext cx="21762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WiFi Per Unit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2578608" y="1792224"/>
            <a:ext cx="6400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218688" y="1792224"/>
            <a:ext cx="804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20040" y="2148840"/>
            <a:ext cx="3794760" cy="338328"/>
          </a:xfrm>
          <a:prstGeom prst="rect">
            <a:avLst/>
          </a:prstGeom>
          <a:solidFill>
            <a:srgbClr val="1A3A5C"/>
          </a:solidFill>
          <a:ln w="3810">
            <a:solidFill>
              <a:srgbClr val="2D4F7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2148840"/>
            <a:ext cx="21762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O₂ Purity Remote Monitor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578608" y="2148840"/>
            <a:ext cx="6400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218688" y="2148840"/>
            <a:ext cx="804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20040" y="2505456"/>
            <a:ext cx="3794760" cy="338328"/>
          </a:xfrm>
          <a:prstGeom prst="rect">
            <a:avLst/>
          </a:prstGeom>
          <a:solidFill>
            <a:srgbClr val="162B47"/>
          </a:solidFill>
          <a:ln w="3810">
            <a:solidFill>
              <a:srgbClr val="2D4F7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2505456"/>
            <a:ext cx="21762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Flow Rate Real-time Monitor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2578608" y="2505456"/>
            <a:ext cx="6400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218688" y="2505456"/>
            <a:ext cx="804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△ Partial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0040" y="2862072"/>
            <a:ext cx="3794760" cy="338328"/>
          </a:xfrm>
          <a:prstGeom prst="rect">
            <a:avLst/>
          </a:prstGeom>
          <a:solidFill>
            <a:srgbClr val="1A3A5C"/>
          </a:solidFill>
          <a:ln w="3810">
            <a:solidFill>
              <a:srgbClr val="2D4F7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2862072"/>
            <a:ext cx="21762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 Remote Monitor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2578608" y="2862072"/>
            <a:ext cx="6400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218688" y="2862072"/>
            <a:ext cx="804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0040" y="3218688"/>
            <a:ext cx="3794760" cy="338328"/>
          </a:xfrm>
          <a:prstGeom prst="rect">
            <a:avLst/>
          </a:prstGeom>
          <a:solidFill>
            <a:srgbClr val="162B47"/>
          </a:solidFill>
          <a:ln w="3810">
            <a:solidFill>
              <a:srgbClr val="2D4F7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65760" y="3218688"/>
            <a:ext cx="21762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 Real-time Monitor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2578608" y="3218688"/>
            <a:ext cx="6400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218688" y="3218688"/>
            <a:ext cx="804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320040" y="3575304"/>
            <a:ext cx="3794760" cy="338328"/>
          </a:xfrm>
          <a:prstGeom prst="rect">
            <a:avLst/>
          </a:prstGeom>
          <a:solidFill>
            <a:srgbClr val="1A3A5C"/>
          </a:solidFill>
          <a:ln w="3810">
            <a:solidFill>
              <a:srgbClr val="2D4F7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65760" y="3575304"/>
            <a:ext cx="21762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6-Parameter Live Dashboard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2578608" y="3575304"/>
            <a:ext cx="6400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3218688" y="3575304"/>
            <a:ext cx="804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320040" y="3931920"/>
            <a:ext cx="3794760" cy="338328"/>
          </a:xfrm>
          <a:prstGeom prst="rect">
            <a:avLst/>
          </a:prstGeom>
          <a:solidFill>
            <a:srgbClr val="162B47"/>
          </a:solidFill>
          <a:ln w="3810">
            <a:solidFill>
              <a:srgbClr val="2D4F7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65760" y="3931920"/>
            <a:ext cx="21762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Analysis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2578608" y="3931920"/>
            <a:ext cx="6400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3218688" y="3931920"/>
            <a:ext cx="804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320040" y="4288536"/>
            <a:ext cx="3794760" cy="338328"/>
          </a:xfrm>
          <a:prstGeom prst="rect">
            <a:avLst/>
          </a:prstGeom>
          <a:solidFill>
            <a:srgbClr val="1A3A5C"/>
          </a:solidFill>
          <a:ln w="3810">
            <a:solidFill>
              <a:srgbClr val="2D4F7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65760" y="4288536"/>
            <a:ext cx="21762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Boost </a:t>
            </a:r>
            <a:r>
              <a:rPr lang="en-US" altLang="ko-KR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r>
              <a:rPr lang="ko-KR" alt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ko-KR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Monitor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2578608" y="4288536"/>
            <a:ext cx="64008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3218688" y="4288536"/>
            <a:ext cx="804672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EF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050" dirty="0"/>
          </a:p>
        </p:txBody>
      </p:sp>
      <p:sp>
        <p:nvSpPr>
          <p:cNvPr id="64" name="Shape 62"/>
          <p:cNvSpPr/>
          <p:nvPr/>
        </p:nvSpPr>
        <p:spPr>
          <a:xfrm>
            <a:off x="228600" y="4773168"/>
            <a:ext cx="8686800" cy="29260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228600" y="4773168"/>
            <a:ext cx="8686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WiFi + 6-Parameter Real-Time Monitoring = The only complete smart aquaculture O₂ solution</a:t>
            </a:r>
            <a:endParaRPr lang="en-US" sz="1250" dirty="0"/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id="{A56C9799-E543-4C30-A4AF-17EBB1E3C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816" y="1022474"/>
            <a:ext cx="3562454" cy="2003880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CD276A4B-6564-4D8C-B1EE-0707D01A84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817"/>
          <a:stretch/>
        </p:blipFill>
        <p:spPr>
          <a:xfrm>
            <a:off x="4644816" y="2914430"/>
            <a:ext cx="3543300" cy="177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133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2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65760" cy="9144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45720"/>
            <a:ext cx="8412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Summary of Key Features</a:t>
            </a:r>
            <a:endParaRPr lang="en-US" sz="2100" dirty="0"/>
          </a:p>
        </p:txBody>
      </p:sp>
      <p:sp>
        <p:nvSpPr>
          <p:cNvPr id="44" name="Shape 42"/>
          <p:cNvSpPr/>
          <p:nvPr/>
        </p:nvSpPr>
        <p:spPr>
          <a:xfrm>
            <a:off x="399034" y="994664"/>
            <a:ext cx="8516366" cy="960120"/>
          </a:xfrm>
          <a:prstGeom prst="rect">
            <a:avLst/>
          </a:prstGeom>
          <a:solidFill>
            <a:srgbClr val="0F2744"/>
          </a:solidFill>
          <a:ln w="19050">
            <a:solidFill>
              <a:srgbClr val="7C3AED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399034" y="994664"/>
            <a:ext cx="2972816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99034" y="99466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📶</a:t>
            </a:r>
            <a:endParaRPr lang="en-US" sz="2000" dirty="0"/>
          </a:p>
        </p:txBody>
      </p:sp>
      <p:sp>
        <p:nvSpPr>
          <p:cNvPr id="47" name="Text 45"/>
          <p:cNvSpPr/>
          <p:nvPr/>
        </p:nvSpPr>
        <p:spPr>
          <a:xfrm>
            <a:off x="901954" y="994664"/>
            <a:ext cx="1682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WiFi Per Unit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490474" y="1455928"/>
            <a:ext cx="7942326" cy="6263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PSA unit has its own </a:t>
            </a:r>
            <a:r>
              <a:rPr lang="en-US" sz="1050" dirty="0" err="1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WiFi</a:t>
            </a:r>
            <a:r>
              <a:rPr 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Connect via browser — no app, no hub Instant live dashboard on any device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399034" y="2091944"/>
            <a:ext cx="8516366" cy="896112"/>
          </a:xfrm>
          <a:prstGeom prst="rect">
            <a:avLst/>
          </a:prstGeom>
          <a:solidFill>
            <a:srgbClr val="0F2744"/>
          </a:solidFill>
          <a:ln w="19050">
            <a:solidFill>
              <a:srgbClr val="0D9488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0" name="Shape 48"/>
          <p:cNvSpPr/>
          <p:nvPr/>
        </p:nvSpPr>
        <p:spPr>
          <a:xfrm>
            <a:off x="399034" y="2091944"/>
            <a:ext cx="2972816" cy="4572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99034" y="20919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52" name="Text 50"/>
          <p:cNvSpPr/>
          <p:nvPr/>
        </p:nvSpPr>
        <p:spPr>
          <a:xfrm>
            <a:off x="901954" y="2091944"/>
            <a:ext cx="1682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6-Parameter Live Monitor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525145" y="2436368"/>
            <a:ext cx="828776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Purity · Flow · Pressure · Temperature, Voltage,</a:t>
            </a:r>
            <a:r>
              <a:rPr lang="ko-KR" alt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ko-KR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r>
              <a:rPr lang="ko-KR" alt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ko-KR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Pressure. </a:t>
            </a:r>
            <a:r>
              <a:rPr 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refreshed in real time via </a:t>
            </a:r>
            <a:r>
              <a:rPr lang="en-US" sz="1050" dirty="0" err="1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WiFi</a:t>
            </a:r>
            <a:r>
              <a:rPr 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Threshold alerts configurable per param</a:t>
            </a:r>
            <a:endParaRPr lang="en-US" sz="1050" dirty="0"/>
          </a:p>
        </p:txBody>
      </p:sp>
      <p:sp>
        <p:nvSpPr>
          <p:cNvPr id="54" name="Shape 52"/>
          <p:cNvSpPr/>
          <p:nvPr/>
        </p:nvSpPr>
        <p:spPr>
          <a:xfrm>
            <a:off x="400304" y="3088640"/>
            <a:ext cx="8516366" cy="896112"/>
          </a:xfrm>
          <a:prstGeom prst="rect">
            <a:avLst/>
          </a:prstGeom>
          <a:solidFill>
            <a:srgbClr val="0F2744"/>
          </a:solidFill>
          <a:ln w="19050">
            <a:solidFill>
              <a:srgbClr val="F59E0B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5" name="Shape 53"/>
          <p:cNvSpPr/>
          <p:nvPr/>
        </p:nvSpPr>
        <p:spPr>
          <a:xfrm>
            <a:off x="426466" y="3088640"/>
            <a:ext cx="2945384" cy="45720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26466" y="308864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🔍</a:t>
            </a:r>
            <a:endParaRPr lang="en-US" sz="2000" dirty="0"/>
          </a:p>
        </p:txBody>
      </p:sp>
      <p:sp>
        <p:nvSpPr>
          <p:cNvPr id="57" name="Text 55"/>
          <p:cNvSpPr/>
          <p:nvPr/>
        </p:nvSpPr>
        <p:spPr>
          <a:xfrm>
            <a:off x="929386" y="3088640"/>
            <a:ext cx="16824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 Cause Instant Diagnosis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566167" y="3549142"/>
            <a:ext cx="6822694" cy="4879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Tells you not just 'something's wrong’ but which parameter failed and why Data-driven corrective action guidance</a:t>
            </a:r>
            <a:endParaRPr lang="en-US" sz="1050" dirty="0"/>
          </a:p>
        </p:txBody>
      </p:sp>
      <p:sp>
        <p:nvSpPr>
          <p:cNvPr id="59" name="Shape 57"/>
          <p:cNvSpPr/>
          <p:nvPr/>
        </p:nvSpPr>
        <p:spPr>
          <a:xfrm>
            <a:off x="388366" y="4076192"/>
            <a:ext cx="8516366" cy="896112"/>
          </a:xfrm>
          <a:prstGeom prst="rect">
            <a:avLst/>
          </a:prstGeom>
          <a:solidFill>
            <a:srgbClr val="0F2744"/>
          </a:solidFill>
          <a:ln w="19050">
            <a:solidFill>
              <a:srgbClr val="10B981"/>
            </a:solidFill>
            <a:prstDash val="solid"/>
          </a:ln>
          <a:effectLst>
            <a:outerShdw blurRad="101600" dist="254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0" name="Shape 58"/>
          <p:cNvSpPr/>
          <p:nvPr/>
        </p:nvSpPr>
        <p:spPr>
          <a:xfrm>
            <a:off x="401066" y="4085336"/>
            <a:ext cx="2970784" cy="457200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439166" y="408533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🔗</a:t>
            </a:r>
            <a:endParaRPr lang="en-US" sz="2000" dirty="0"/>
          </a:p>
        </p:txBody>
      </p:sp>
      <p:sp>
        <p:nvSpPr>
          <p:cNvPr id="62" name="Text 60"/>
          <p:cNvSpPr/>
          <p:nvPr/>
        </p:nvSpPr>
        <p:spPr>
          <a:xfrm>
            <a:off x="929386" y="4072636"/>
            <a:ext cx="223291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Boost Expansion — Any Scale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616967" y="4525518"/>
            <a:ext cx="68226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5 units in parallel → 35 LPM, Each unit independently </a:t>
            </a:r>
            <a:r>
              <a:rPr lang="en-US" sz="1050" dirty="0" err="1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WiFi</a:t>
            </a:r>
            <a:r>
              <a:rPr lang="en-US" sz="1050" dirty="0">
                <a:solidFill>
                  <a:srgbClr val="B0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-monitored. All units visible on one dashboard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4">
            <a:extLst>
              <a:ext uri="{FF2B5EF4-FFF2-40B4-BE49-F238E27FC236}">
                <a16:creationId xmlns:a16="http://schemas.microsoft.com/office/drawing/2014/main" id="{B2E9E3EE-F91B-40D9-9E90-F4F7C062A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350570"/>
              </p:ext>
            </p:extLst>
          </p:nvPr>
        </p:nvGraphicFramePr>
        <p:xfrm>
          <a:off x="464492" y="1326918"/>
          <a:ext cx="8215016" cy="3568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7508">
                  <a:extLst>
                    <a:ext uri="{9D8B030D-6E8A-4147-A177-3AD203B41FA5}">
                      <a16:colId xmlns:a16="http://schemas.microsoft.com/office/drawing/2014/main" val="655705323"/>
                    </a:ext>
                  </a:extLst>
                </a:gridCol>
                <a:gridCol w="4107508">
                  <a:extLst>
                    <a:ext uri="{9D8B030D-6E8A-4147-A177-3AD203B41FA5}">
                      <a16:colId xmlns:a16="http://schemas.microsoft.com/office/drawing/2014/main" val="645292108"/>
                    </a:ext>
                  </a:extLst>
                </a:gridCol>
              </a:tblGrid>
              <a:tr h="51932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Aquaculture Farm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Equipment Supplier and After-Sales Service Provider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8253320"/>
                  </a:ext>
                </a:extLst>
              </a:tr>
              <a:tr h="6141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Accurately checks oxygen supply status for safe operation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Reduces dispatch and labor costs through remote equipment management and quick response.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911722"/>
                  </a:ext>
                </a:extLst>
              </a:tr>
              <a:tr h="7745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Predicts and manages potential risks in advance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Collaborative preventive management minimizes unplanned repair expenses and prevents customer disputes.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262138"/>
                  </a:ext>
                </a:extLst>
              </a:tr>
              <a:tr h="100046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Easy status sharing and troubleshooting with the equipment provider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Pre-diagnostic information can be reviewed and prepared before regular inspections, reducing inspection labor costs and enabling data sharing with customers.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343880"/>
                  </a:ext>
                </a:extLst>
              </a:tr>
              <a:tr h="66044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Minimizes maintenance costs by taking preventive measures before equipment failure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Builds strong trust with customers, contributing to business success.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908473"/>
                  </a:ext>
                </a:extLst>
              </a:tr>
            </a:tbl>
          </a:graphicData>
        </a:graphic>
      </p:graphicFrame>
      <p:sp>
        <p:nvSpPr>
          <p:cNvPr id="5" name="Shape 0">
            <a:extLst>
              <a:ext uri="{FF2B5EF4-FFF2-40B4-BE49-F238E27FC236}">
                <a16:creationId xmlns:a16="http://schemas.microsoft.com/office/drawing/2014/main" id="{3132D3B7-3FB8-4025-9A30-63F46BA40201}"/>
              </a:ext>
            </a:extLst>
          </p:cNvPr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A2342"/>
          </a:solidFill>
          <a:ln w="12700">
            <a:solidFill>
              <a:srgbClr val="0A2342"/>
            </a:solidFill>
            <a:prstDash val="solid"/>
          </a:ln>
        </p:spPr>
      </p:sp>
      <p:sp>
        <p:nvSpPr>
          <p:cNvPr id="6" name="Shape 1">
            <a:extLst>
              <a:ext uri="{FF2B5EF4-FFF2-40B4-BE49-F238E27FC236}">
                <a16:creationId xmlns:a16="http://schemas.microsoft.com/office/drawing/2014/main" id="{48DD2C9A-F757-47AE-B25C-6F32191C4D05}"/>
              </a:ext>
            </a:extLst>
          </p:cNvPr>
          <p:cNvSpPr/>
          <p:nvPr/>
        </p:nvSpPr>
        <p:spPr>
          <a:xfrm>
            <a:off x="0" y="0"/>
            <a:ext cx="365760" cy="9144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92DA30D3-C307-44A0-9B80-58B84109FB1D}"/>
              </a:ext>
            </a:extLst>
          </p:cNvPr>
          <p:cNvSpPr/>
          <p:nvPr/>
        </p:nvSpPr>
        <p:spPr>
          <a:xfrm>
            <a:off x="548640" y="45720"/>
            <a:ext cx="8412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ko-KR" sz="2400" dirty="0">
                <a:solidFill>
                  <a:schemeClr val="bg1"/>
                </a:solidFill>
              </a:rPr>
              <a:t>“Smart Oxygen Control –Safe, Efficient, and  Always Connected”</a:t>
            </a:r>
            <a:r>
              <a:rPr lang="ko-KR" altLang="en-US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035C63D4-C27F-4753-AE21-F35EC1ABF1A3}"/>
              </a:ext>
            </a:extLst>
          </p:cNvPr>
          <p:cNvSpPr/>
          <p:nvPr/>
        </p:nvSpPr>
        <p:spPr>
          <a:xfrm>
            <a:off x="548640" y="5760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ko-KR" sz="1200" dirty="0">
                <a:solidFill>
                  <a:srgbClr val="00B050"/>
                </a:solidFill>
              </a:rPr>
              <a:t>The Smart Oxygen Generation System brings value and benefits to everyone involved.</a:t>
            </a:r>
            <a:endParaRPr lang="ko-KR" altLang="en-US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487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10600</TotalTime>
  <Words>1011</Words>
  <Application>Microsoft Office PowerPoint</Application>
  <PresentationFormat>화면 슬라이드 쇼(16:9)</PresentationFormat>
  <Paragraphs>167</Paragraphs>
  <Slides>8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맑은 고딕</vt:lpstr>
      <vt:lpstr>Arial</vt:lpstr>
      <vt:lpstr>Arial Black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PSA O2 Generator — WiFi Real-Time Monitoring</dc:title>
  <dc:subject>PptxGenJS Presentation</dc:subject>
  <dc:creator>PptxGenJS</dc:creator>
  <cp:lastModifiedBy>COM</cp:lastModifiedBy>
  <cp:revision>26</cp:revision>
  <dcterms:created xsi:type="dcterms:W3CDTF">2026-03-23T04:57:00Z</dcterms:created>
  <dcterms:modified xsi:type="dcterms:W3CDTF">2026-06-06T10:17:34Z</dcterms:modified>
</cp:coreProperties>
</file>